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06" autoAdjust="0"/>
  </p:normalViewPr>
  <p:slideViewPr>
    <p:cSldViewPr snapToGrid="0">
      <p:cViewPr varScale="1">
        <p:scale>
          <a:sx n="71" d="100"/>
          <a:sy n="71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shish ." userId="4ef83db46f23e96f" providerId="LiveId" clId="{AE489F0F-B80B-4FBD-831A-838BA4B826D7}"/>
    <pc:docChg chg="undo custSel addSld delSld modSld sldOrd">
      <pc:chgData name="kashish ." userId="4ef83db46f23e96f" providerId="LiveId" clId="{AE489F0F-B80B-4FBD-831A-838BA4B826D7}" dt="2024-11-03T05:19:23.796" v="979" actId="207"/>
      <pc:docMkLst>
        <pc:docMk/>
      </pc:docMkLst>
      <pc:sldChg chg="addSp delSp modSp mod">
        <pc:chgData name="kashish ." userId="4ef83db46f23e96f" providerId="LiveId" clId="{AE489F0F-B80B-4FBD-831A-838BA4B826D7}" dt="2024-10-22T02:09:25.080" v="68" actId="1076"/>
        <pc:sldMkLst>
          <pc:docMk/>
          <pc:sldMk cId="3306501154" sldId="256"/>
        </pc:sldMkLst>
        <pc:spChg chg="add del mod">
          <ac:chgData name="kashish ." userId="4ef83db46f23e96f" providerId="LiveId" clId="{AE489F0F-B80B-4FBD-831A-838BA4B826D7}" dt="2024-10-22T02:07:50.086" v="49"/>
          <ac:spMkLst>
            <pc:docMk/>
            <pc:sldMk cId="3306501154" sldId="256"/>
            <ac:spMk id="3" creationId="{3B0AA881-9819-4B99-BD33-7226FF954F2D}"/>
          </ac:spMkLst>
        </pc:spChg>
        <pc:spChg chg="add del mod">
          <ac:chgData name="kashish ." userId="4ef83db46f23e96f" providerId="LiveId" clId="{AE489F0F-B80B-4FBD-831A-838BA4B826D7}" dt="2024-10-22T02:07:50.086" v="51"/>
          <ac:spMkLst>
            <pc:docMk/>
            <pc:sldMk cId="3306501154" sldId="256"/>
            <ac:spMk id="4" creationId="{9D6739D5-81DE-4DC4-8EAA-531739F5C6CC}"/>
          </ac:spMkLst>
        </pc:spChg>
        <pc:spChg chg="add del mod">
          <ac:chgData name="kashish ." userId="4ef83db46f23e96f" providerId="LiveId" clId="{AE489F0F-B80B-4FBD-831A-838BA4B826D7}" dt="2024-10-22T02:07:50.086" v="53"/>
          <ac:spMkLst>
            <pc:docMk/>
            <pc:sldMk cId="3306501154" sldId="256"/>
            <ac:spMk id="5" creationId="{C3C7DBE0-1925-4D18-9298-DF6C63873E04}"/>
          </ac:spMkLst>
        </pc:spChg>
        <pc:spChg chg="add mod">
          <ac:chgData name="kashish ." userId="4ef83db46f23e96f" providerId="LiveId" clId="{AE489F0F-B80B-4FBD-831A-838BA4B826D7}" dt="2024-10-22T02:09:25.080" v="68" actId="1076"/>
          <ac:spMkLst>
            <pc:docMk/>
            <pc:sldMk cId="3306501154" sldId="256"/>
            <ac:spMk id="6" creationId="{C98FE6F3-03E6-4CF2-99A8-95D29E856945}"/>
          </ac:spMkLst>
        </pc:spChg>
        <pc:picChg chg="mod">
          <ac:chgData name="kashish ." userId="4ef83db46f23e96f" providerId="LiveId" clId="{AE489F0F-B80B-4FBD-831A-838BA4B826D7}" dt="2024-10-22T02:08:57.826" v="64" actId="14100"/>
          <ac:picMkLst>
            <pc:docMk/>
            <pc:sldMk cId="3306501154" sldId="256"/>
            <ac:picMk id="8" creationId="{84A591A0-27E7-6B30-4F25-7F05C72EC5A4}"/>
          </ac:picMkLst>
        </pc:picChg>
      </pc:sldChg>
      <pc:sldChg chg="modSp mod">
        <pc:chgData name="kashish ." userId="4ef83db46f23e96f" providerId="LiveId" clId="{AE489F0F-B80B-4FBD-831A-838BA4B826D7}" dt="2024-10-22T02:09:44.014" v="70" actId="20577"/>
        <pc:sldMkLst>
          <pc:docMk/>
          <pc:sldMk cId="824577389" sldId="257"/>
        </pc:sldMkLst>
        <pc:spChg chg="mod">
          <ac:chgData name="kashish ." userId="4ef83db46f23e96f" providerId="LiveId" clId="{AE489F0F-B80B-4FBD-831A-838BA4B826D7}" dt="2024-10-22T02:09:44.014" v="70" actId="20577"/>
          <ac:spMkLst>
            <pc:docMk/>
            <pc:sldMk cId="824577389" sldId="257"/>
            <ac:spMk id="4" creationId="{44998D74-EE25-4DE1-403B-97247F111296}"/>
          </ac:spMkLst>
        </pc:spChg>
      </pc:sldChg>
      <pc:sldChg chg="modSp mod">
        <pc:chgData name="kashish ." userId="4ef83db46f23e96f" providerId="LiveId" clId="{AE489F0F-B80B-4FBD-831A-838BA4B826D7}" dt="2024-10-29T07:54:47.009" v="802" actId="20577"/>
        <pc:sldMkLst>
          <pc:docMk/>
          <pc:sldMk cId="1988414084" sldId="259"/>
        </pc:sldMkLst>
        <pc:spChg chg="mod">
          <ac:chgData name="kashish ." userId="4ef83db46f23e96f" providerId="LiveId" clId="{AE489F0F-B80B-4FBD-831A-838BA4B826D7}" dt="2024-10-29T07:47:12.092" v="397" actId="1076"/>
          <ac:spMkLst>
            <pc:docMk/>
            <pc:sldMk cId="1988414084" sldId="259"/>
            <ac:spMk id="2" creationId="{1188342C-FB1A-D2BA-D779-0031CE28F4AC}"/>
          </ac:spMkLst>
        </pc:spChg>
        <pc:spChg chg="mod">
          <ac:chgData name="kashish ." userId="4ef83db46f23e96f" providerId="LiveId" clId="{AE489F0F-B80B-4FBD-831A-838BA4B826D7}" dt="2024-10-29T07:54:47.009" v="802" actId="20577"/>
          <ac:spMkLst>
            <pc:docMk/>
            <pc:sldMk cId="1988414084" sldId="259"/>
            <ac:spMk id="4" creationId="{8067B80F-223F-5F11-8EA9-7808C6A2A940}"/>
          </ac:spMkLst>
        </pc:spChg>
      </pc:sldChg>
      <pc:sldChg chg="modSp mod">
        <pc:chgData name="kashish ." userId="4ef83db46f23e96f" providerId="LiveId" clId="{AE489F0F-B80B-4FBD-831A-838BA4B826D7}" dt="2024-10-29T03:03:27.307" v="147" actId="20577"/>
        <pc:sldMkLst>
          <pc:docMk/>
          <pc:sldMk cId="3849108499" sldId="262"/>
        </pc:sldMkLst>
        <pc:spChg chg="mod">
          <ac:chgData name="kashish ." userId="4ef83db46f23e96f" providerId="LiveId" clId="{AE489F0F-B80B-4FBD-831A-838BA4B826D7}" dt="2024-10-29T03:03:27.307" v="147" actId="20577"/>
          <ac:spMkLst>
            <pc:docMk/>
            <pc:sldMk cId="3849108499" sldId="262"/>
            <ac:spMk id="4" creationId="{6D773B01-4BF7-45CC-51C4-9734EEBB8BCB}"/>
          </ac:spMkLst>
        </pc:spChg>
      </pc:sldChg>
      <pc:sldChg chg="ord">
        <pc:chgData name="kashish ." userId="4ef83db46f23e96f" providerId="LiveId" clId="{AE489F0F-B80B-4FBD-831A-838BA4B826D7}" dt="2024-10-29T01:20:18.445" v="133"/>
        <pc:sldMkLst>
          <pc:docMk/>
          <pc:sldMk cId="372289021" sldId="264"/>
        </pc:sldMkLst>
      </pc:sldChg>
      <pc:sldChg chg="modSp mod">
        <pc:chgData name="kashish ." userId="4ef83db46f23e96f" providerId="LiveId" clId="{AE489F0F-B80B-4FBD-831A-838BA4B826D7}" dt="2024-10-29T07:21:13.076" v="248" actId="20577"/>
        <pc:sldMkLst>
          <pc:docMk/>
          <pc:sldMk cId="3132260155" sldId="267"/>
        </pc:sldMkLst>
        <pc:spChg chg="mod">
          <ac:chgData name="kashish ." userId="4ef83db46f23e96f" providerId="LiveId" clId="{AE489F0F-B80B-4FBD-831A-838BA4B826D7}" dt="2024-10-29T07:21:13.076" v="248" actId="20577"/>
          <ac:spMkLst>
            <pc:docMk/>
            <pc:sldMk cId="3132260155" sldId="267"/>
            <ac:spMk id="4" creationId="{45F53552-6A66-790E-E045-7FA8B2AEC546}"/>
          </ac:spMkLst>
        </pc:spChg>
      </pc:sldChg>
      <pc:sldChg chg="modSp mod">
        <pc:chgData name="kashish ." userId="4ef83db46f23e96f" providerId="LiveId" clId="{AE489F0F-B80B-4FBD-831A-838BA4B826D7}" dt="2024-10-22T04:14:30.327" v="131" actId="20577"/>
        <pc:sldMkLst>
          <pc:docMk/>
          <pc:sldMk cId="1587488163" sldId="268"/>
        </pc:sldMkLst>
        <pc:spChg chg="mod">
          <ac:chgData name="kashish ." userId="4ef83db46f23e96f" providerId="LiveId" clId="{AE489F0F-B80B-4FBD-831A-838BA4B826D7}" dt="2024-10-22T04:14:30.327" v="131" actId="20577"/>
          <ac:spMkLst>
            <pc:docMk/>
            <pc:sldMk cId="1587488163" sldId="268"/>
            <ac:spMk id="4" creationId="{D20B3091-3837-5532-8730-10D78B49F543}"/>
          </ac:spMkLst>
        </pc:spChg>
      </pc:sldChg>
      <pc:sldChg chg="modSp mod">
        <pc:chgData name="kashish ." userId="4ef83db46f23e96f" providerId="LiveId" clId="{AE489F0F-B80B-4FBD-831A-838BA4B826D7}" dt="2024-10-22T02:20:16.509" v="101" actId="1076"/>
        <pc:sldMkLst>
          <pc:docMk/>
          <pc:sldMk cId="274139000" sldId="269"/>
        </pc:sldMkLst>
        <pc:spChg chg="mod">
          <ac:chgData name="kashish ." userId="4ef83db46f23e96f" providerId="LiveId" clId="{AE489F0F-B80B-4FBD-831A-838BA4B826D7}" dt="2024-10-22T02:20:16.509" v="101" actId="1076"/>
          <ac:spMkLst>
            <pc:docMk/>
            <pc:sldMk cId="274139000" sldId="269"/>
            <ac:spMk id="4" creationId="{54670718-3593-6FD6-2635-00BFED80CD05}"/>
          </ac:spMkLst>
        </pc:spChg>
      </pc:sldChg>
      <pc:sldChg chg="modSp mod">
        <pc:chgData name="kashish ." userId="4ef83db46f23e96f" providerId="LiveId" clId="{AE489F0F-B80B-4FBD-831A-838BA4B826D7}" dt="2024-11-03T05:19:23.796" v="979" actId="207"/>
        <pc:sldMkLst>
          <pc:docMk/>
          <pc:sldMk cId="3027047958" sldId="271"/>
        </pc:sldMkLst>
        <pc:spChg chg="mod">
          <ac:chgData name="kashish ." userId="4ef83db46f23e96f" providerId="LiveId" clId="{AE489F0F-B80B-4FBD-831A-838BA4B826D7}" dt="2024-11-03T05:02:00.050" v="807" actId="14100"/>
          <ac:spMkLst>
            <pc:docMk/>
            <pc:sldMk cId="3027047958" sldId="271"/>
            <ac:spMk id="2" creationId="{29734558-418F-456A-8CB0-87F43AFDCD77}"/>
          </ac:spMkLst>
        </pc:spChg>
        <pc:spChg chg="mod">
          <ac:chgData name="kashish ." userId="4ef83db46f23e96f" providerId="LiveId" clId="{AE489F0F-B80B-4FBD-831A-838BA4B826D7}" dt="2024-11-03T05:19:23.796" v="979" actId="207"/>
          <ac:spMkLst>
            <pc:docMk/>
            <pc:sldMk cId="3027047958" sldId="271"/>
            <ac:spMk id="4" creationId="{BACC479A-2DE9-40E1-B475-AECDFCC61E79}"/>
          </ac:spMkLst>
        </pc:spChg>
      </pc:sldChg>
      <pc:sldChg chg="delSp modSp new del mod">
        <pc:chgData name="kashish ." userId="4ef83db46f23e96f" providerId="LiveId" clId="{AE489F0F-B80B-4FBD-831A-838BA4B826D7}" dt="2024-10-22T04:13:41.259" v="127" actId="2696"/>
        <pc:sldMkLst>
          <pc:docMk/>
          <pc:sldMk cId="2032729565" sldId="272"/>
        </pc:sldMkLst>
        <pc:spChg chg="mod">
          <ac:chgData name="kashish ." userId="4ef83db46f23e96f" providerId="LiveId" clId="{AE489F0F-B80B-4FBD-831A-838BA4B826D7}" dt="2024-10-22T02:29:05.805" v="121" actId="207"/>
          <ac:spMkLst>
            <pc:docMk/>
            <pc:sldMk cId="2032729565" sldId="272"/>
            <ac:spMk id="2" creationId="{B1649971-E78A-4210-965F-F76570F8322C}"/>
          </ac:spMkLst>
        </pc:spChg>
        <pc:spChg chg="del">
          <ac:chgData name="kashish ." userId="4ef83db46f23e96f" providerId="LiveId" clId="{AE489F0F-B80B-4FBD-831A-838BA4B826D7}" dt="2024-10-22T02:25:09.443" v="103" actId="21"/>
          <ac:spMkLst>
            <pc:docMk/>
            <pc:sldMk cId="2032729565" sldId="272"/>
            <ac:spMk id="3" creationId="{87A21F2B-629A-4318-B7FA-0F44DF807004}"/>
          </ac:spMkLst>
        </pc:spChg>
        <pc:spChg chg="mod">
          <ac:chgData name="kashish ." userId="4ef83db46f23e96f" providerId="LiveId" clId="{AE489F0F-B80B-4FBD-831A-838BA4B826D7}" dt="2024-10-22T02:30:22.515" v="126" actId="14100"/>
          <ac:spMkLst>
            <pc:docMk/>
            <pc:sldMk cId="2032729565" sldId="272"/>
            <ac:spMk id="4" creationId="{67666A7A-42B6-4927-BD71-DC8B4F4A0AB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1C22FD9-05E2-4132-B4C2-BBFCE587BD02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DD3AE19-8283-4B76-8ACF-706D2617CF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605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2FD9-05E2-4132-B4C2-BBFCE587BD02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AE19-8283-4B76-8ACF-706D2617CF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45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C22FD9-05E2-4132-B4C2-BBFCE587BD02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DD3AE19-8283-4B76-8ACF-706D2617CF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441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C22FD9-05E2-4132-B4C2-BBFCE587BD02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DD3AE19-8283-4B76-8ACF-706D2617CF2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5656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C22FD9-05E2-4132-B4C2-BBFCE587BD02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DD3AE19-8283-4B76-8ACF-706D2617CF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982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2FD9-05E2-4132-B4C2-BBFCE587BD02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AE19-8283-4B76-8ACF-706D2617CF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149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2FD9-05E2-4132-B4C2-BBFCE587BD02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AE19-8283-4B76-8ACF-706D2617CF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378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2FD9-05E2-4132-B4C2-BBFCE587BD02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AE19-8283-4B76-8ACF-706D2617CF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706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C22FD9-05E2-4132-B4C2-BBFCE587BD02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DD3AE19-8283-4B76-8ACF-706D2617CF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964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2FD9-05E2-4132-B4C2-BBFCE587BD02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AE19-8283-4B76-8ACF-706D2617CF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065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C22FD9-05E2-4132-B4C2-BBFCE587BD02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DD3AE19-8283-4B76-8ACF-706D2617CF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01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2FD9-05E2-4132-B4C2-BBFCE587BD02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AE19-8283-4B76-8ACF-706D2617CF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967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2FD9-05E2-4132-B4C2-BBFCE587BD02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AE19-8283-4B76-8ACF-706D2617CF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98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2FD9-05E2-4132-B4C2-BBFCE587BD02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AE19-8283-4B76-8ACF-706D2617CF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31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2FD9-05E2-4132-B4C2-BBFCE587BD02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AE19-8283-4B76-8ACF-706D2617CF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518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2FD9-05E2-4132-B4C2-BBFCE587BD02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AE19-8283-4B76-8ACF-706D2617CF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89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2FD9-05E2-4132-B4C2-BBFCE587BD02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AE19-8283-4B76-8ACF-706D2617CF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22FD9-05E2-4132-B4C2-BBFCE587BD02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3AE19-8283-4B76-8ACF-706D2617CF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571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yperloop" TargetMode="Externa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0192-D55C-9C0E-8B45-A25D342B1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615" y="0"/>
            <a:ext cx="10829925" cy="1425570"/>
          </a:xfrm>
        </p:spPr>
        <p:txBody>
          <a:bodyPr>
            <a:normAutofit/>
          </a:bodyPr>
          <a:lstStyle/>
          <a:p>
            <a:pPr algn="ctr"/>
            <a:r>
              <a:rPr lang="en-US" sz="36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HYPERLOOP</a:t>
            </a:r>
            <a:br>
              <a:rPr lang="en-US" sz="36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3600" u="sng" dirty="0">
                <a:solidFill>
                  <a:schemeClr val="accent4">
                    <a:lumMod val="75000"/>
                  </a:schemeClr>
                </a:solidFill>
              </a:rPr>
              <a:t>the fifth form of transportation</a:t>
            </a:r>
            <a:endParaRPr lang="en-IN" sz="3600" u="sng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A591A0-27E7-6B30-4F25-7F05C72EC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15" y="1545948"/>
            <a:ext cx="10190350" cy="50023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8FE6F3-03E6-4CF2-99A8-95D29E856945}"/>
              </a:ext>
            </a:extLst>
          </p:cNvPr>
          <p:cNvSpPr txBox="1"/>
          <p:nvPr/>
        </p:nvSpPr>
        <p:spPr>
          <a:xfrm>
            <a:off x="10786782" y="5173113"/>
            <a:ext cx="21380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• Kashish</a:t>
            </a:r>
          </a:p>
          <a:p>
            <a:r>
              <a:rPr lang="en-US" sz="2400" b="1" dirty="0">
                <a:latin typeface="Arial Narrow" panose="020B0606020202030204" pitchFamily="34" charset="0"/>
              </a:rPr>
              <a:t>• CEB1 </a:t>
            </a:r>
          </a:p>
          <a:p>
            <a:r>
              <a:rPr lang="en-US" sz="2400" b="1" dirty="0">
                <a:latin typeface="Arial Narrow" panose="020B0606020202030204" pitchFamily="34" charset="0"/>
              </a:rPr>
              <a:t>• 2314120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501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A175-8AD3-B271-E104-4347BA5A1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1401425" cy="1428750"/>
          </a:xfrm>
        </p:spPr>
        <p:txBody>
          <a:bodyPr>
            <a:normAutofit/>
          </a:bodyPr>
          <a:lstStyle/>
          <a:p>
            <a:pPr algn="ctr"/>
            <a:r>
              <a:rPr lang="en-US" sz="3600" u="sng" dirty="0">
                <a:solidFill>
                  <a:srgbClr val="FFC000"/>
                </a:solidFill>
              </a:rPr>
              <a:t>propulsion</a:t>
            </a:r>
            <a:endParaRPr lang="en-IN" sz="3600" u="sng" dirty="0">
              <a:solidFill>
                <a:srgbClr val="FFC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5B1B4-AE39-6DC7-18E7-4B4A3330F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475" y="1728788"/>
            <a:ext cx="11587163" cy="5129212"/>
          </a:xfrm>
        </p:spPr>
        <p:txBody>
          <a:bodyPr/>
          <a:lstStyle/>
          <a:p>
            <a:pPr algn="just"/>
            <a:r>
              <a:rPr lang="en-IN" sz="1800" dirty="0"/>
              <a:t>• </a:t>
            </a:r>
            <a:r>
              <a:rPr lang="en-US" sz="1800" dirty="0"/>
              <a:t>Utilizes electromagnetic systems to create thrust, allowing for efficient acceleration.</a:t>
            </a:r>
          </a:p>
          <a:p>
            <a:pPr algn="just"/>
            <a:endParaRPr lang="en-US" dirty="0"/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• It Helps lift the pod off the track, reducing friction and enhancing smooth movement.</a:t>
            </a:r>
          </a:p>
          <a:p>
            <a:pPr algn="just"/>
            <a:endParaRPr lang="en-US" sz="1800" dirty="0"/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• It also allows pods to maintain high speeds with minimal energy consumption.</a:t>
            </a:r>
          </a:p>
          <a:p>
            <a:pPr algn="just"/>
            <a:endParaRPr lang="en-US" dirty="0"/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• By Reducing air resistance, making propulsion more efficient and requiring less energy.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660191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B027ED-24ED-13ED-8ED4-E0C6EA6C2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92316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5CAD-47E1-FEFF-9365-51A09472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285750"/>
            <a:ext cx="9358312" cy="1371600"/>
          </a:xfrm>
        </p:spPr>
        <p:txBody>
          <a:bodyPr>
            <a:normAutofit/>
          </a:bodyPr>
          <a:lstStyle/>
          <a:p>
            <a:pPr algn="ctr"/>
            <a:r>
              <a:rPr lang="en-US" sz="3600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advantages</a:t>
            </a:r>
            <a:endParaRPr lang="en-IN" sz="3600" u="sng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53552-6A66-790E-E045-7FA8B2AEC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225" y="1900238"/>
            <a:ext cx="10315575" cy="4471988"/>
          </a:xfrm>
        </p:spPr>
        <p:txBody>
          <a:bodyPr/>
          <a:lstStyle/>
          <a:p>
            <a:pPr algn="just"/>
            <a:r>
              <a:rPr lang="en-IN" sz="1800" dirty="0"/>
              <a:t>► </a:t>
            </a:r>
            <a:r>
              <a:rPr lang="en-US" sz="1800" dirty="0"/>
              <a:t>Capable of traveling at speeds of up to  700 miles per hour, significantly reducing travel time between cities.</a:t>
            </a:r>
          </a:p>
          <a:p>
            <a:pPr algn="just"/>
            <a:endParaRPr lang="en-US" dirty="0"/>
          </a:p>
          <a:p>
            <a:pPr algn="just"/>
            <a:r>
              <a:rPr lang="en-US" sz="1800" dirty="0"/>
              <a:t>► Potentially lower maintenance costs compared to high-speed rail, as it built above the  ground and requires less land.</a:t>
            </a:r>
          </a:p>
          <a:p>
            <a:pPr algn="just"/>
            <a:endParaRPr lang="en-US" dirty="0"/>
          </a:p>
          <a:p>
            <a:pPr algn="just"/>
            <a:r>
              <a:rPr lang="en-US" sz="1800" dirty="0"/>
              <a:t>►  Provides a smooth ride with minimal vibration and noise due to the levitation and low-pressure design.</a:t>
            </a:r>
          </a:p>
          <a:p>
            <a:pPr algn="just"/>
            <a:endParaRPr lang="en-US" dirty="0"/>
          </a:p>
          <a:p>
            <a:pPr algn="just"/>
            <a:r>
              <a:rPr lang="en-US" sz="1800" dirty="0"/>
              <a:t>► Enclosed pods in a controlled environment reduce the risks of accidents, weather disruptions, and pollution.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132260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B31AA-8EAE-BEE2-F11E-E269BD494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838" y="0"/>
            <a:ext cx="10186987" cy="1485900"/>
          </a:xfrm>
        </p:spPr>
        <p:txBody>
          <a:bodyPr>
            <a:normAutofit/>
          </a:bodyPr>
          <a:lstStyle/>
          <a:p>
            <a:pPr algn="ctr"/>
            <a:r>
              <a:rPr lang="en-US" sz="3600" u="sng" dirty="0" err="1">
                <a:solidFill>
                  <a:schemeClr val="accent5"/>
                </a:solidFill>
              </a:rPr>
              <a:t>DRawbacks</a:t>
            </a:r>
            <a:endParaRPr lang="en-IN" sz="3600" u="sng" dirty="0">
              <a:solidFill>
                <a:schemeClr val="accent5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B3091-3837-5532-8730-10D78B49F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5838" y="2071688"/>
            <a:ext cx="10186987" cy="4100511"/>
          </a:xfrm>
        </p:spPr>
        <p:txBody>
          <a:bodyPr>
            <a:normAutofit/>
          </a:bodyPr>
          <a:lstStyle/>
          <a:p>
            <a:pPr algn="just"/>
            <a:r>
              <a:rPr lang="en-IN" sz="1800" dirty="0"/>
              <a:t>► Its initial cost is very high.</a:t>
            </a:r>
          </a:p>
          <a:p>
            <a:pPr algn="just"/>
            <a:endParaRPr lang="en-IN" sz="1800" dirty="0"/>
          </a:p>
          <a:p>
            <a:pPr algn="just"/>
            <a:r>
              <a:rPr lang="en-IN" sz="1800" dirty="0"/>
              <a:t>►</a:t>
            </a:r>
            <a:r>
              <a:rPr lang="en-US" sz="1800" dirty="0"/>
              <a:t>Maintaining a low-pressure environment poses challenges, particularly in terms of engineering and passenger comfort.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►</a:t>
            </a:r>
            <a:r>
              <a:rPr lang="en-IN" sz="1800" dirty="0"/>
              <a:t> </a:t>
            </a:r>
            <a:r>
              <a:rPr lang="en-US" sz="1800" dirty="0"/>
              <a:t>It may be most effective for medium-distance travel, potentially less suitable for very short or long trips.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► It has limited space in the train and hence people can not move freely.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587488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507B-5143-24D9-E385-DB705DACA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0975"/>
            <a:ext cx="6873240" cy="1600200"/>
          </a:xfrm>
        </p:spPr>
        <p:txBody>
          <a:bodyPr>
            <a:normAutofit/>
          </a:bodyPr>
          <a:lstStyle/>
          <a:p>
            <a:pPr algn="ctr"/>
            <a:r>
              <a:rPr lang="en-US" sz="3600" u="sng" dirty="0">
                <a:solidFill>
                  <a:srgbClr val="FF6600"/>
                </a:solidFill>
              </a:rPr>
              <a:t>Hyperloop</a:t>
            </a:r>
            <a:r>
              <a:rPr lang="en-US" sz="3600" u="sng" dirty="0"/>
              <a:t> in </a:t>
            </a:r>
            <a:r>
              <a:rPr lang="en-US" sz="3600" u="sng" dirty="0" err="1">
                <a:solidFill>
                  <a:schemeClr val="accent4">
                    <a:lumMod val="75000"/>
                  </a:schemeClr>
                </a:solidFill>
              </a:rPr>
              <a:t>india</a:t>
            </a:r>
            <a:endParaRPr lang="en-IN" sz="3600" u="sng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70718-3593-6FD6-2635-00BFED80C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888" y="2607889"/>
            <a:ext cx="7087552" cy="3900487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Hyperloop in India is expected to be launched soon!... In the month of February 2018 , chairman of ‘virgin hyperloop one’, Richard Branson had announced plans of launching the Mumbai-Pune hyperloop project , the travel time using the hyperloop speed is said to reduce from 3 hours to just 35 minutes. However , those plans have stalled due to covid-19 pandemic</a:t>
            </a:r>
            <a:r>
              <a:rPr lang="en-US" dirty="0"/>
              <a:t>. </a:t>
            </a:r>
            <a:endParaRPr lang="en-IN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ED388B7C-99CE-ACEB-802B-C7C11CE6D47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3281" t="-371" r="56627" b="371"/>
          <a:stretch/>
        </p:blipFill>
        <p:spPr>
          <a:xfrm>
            <a:off x="7861238" y="482300"/>
            <a:ext cx="3972174" cy="60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9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4558-418F-456A-8CB0-87F43AFD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812" y="-107827"/>
            <a:ext cx="6873240" cy="1237380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LIST OF 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C479A-2DE9-40E1-B475-AECDFCC61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6518" y="1385047"/>
            <a:ext cx="11214847" cy="5378824"/>
          </a:xfrm>
        </p:spPr>
        <p:txBody>
          <a:bodyPr/>
          <a:lstStyle/>
          <a:p>
            <a:r>
              <a:rPr lang="en-US" dirty="0"/>
              <a:t>•About hyperloop :-  </a:t>
            </a:r>
            <a:r>
              <a:rPr lang="en-US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https://en.wikipedia.org/wiki/Hyperloop</a:t>
            </a:r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r>
              <a:rPr lang="en-US" dirty="0"/>
              <a:t>• Working principle :-  </a:t>
            </a:r>
            <a:r>
              <a:rPr lang="en-US" u="sng" dirty="0">
                <a:solidFill>
                  <a:schemeClr val="accent2"/>
                </a:solidFill>
              </a:rPr>
              <a:t>https://www.ijert.org/hyperloop-the-new-transport-system</a:t>
            </a:r>
          </a:p>
          <a:p>
            <a:endParaRPr lang="en-US" dirty="0"/>
          </a:p>
          <a:p>
            <a:r>
              <a:rPr lang="en-US" dirty="0"/>
              <a:t>• Magnetic levitation concept;-</a:t>
            </a:r>
            <a:r>
              <a:rPr lang="en-US" u="sng" dirty="0">
                <a:solidFill>
                  <a:schemeClr val="accent2"/>
                </a:solidFill>
              </a:rPr>
              <a:t>https://www.britannica.com/technology/maglev-train </a:t>
            </a:r>
          </a:p>
          <a:p>
            <a:endParaRPr lang="en-US" dirty="0"/>
          </a:p>
          <a:p>
            <a:r>
              <a:rPr lang="en-US" dirty="0"/>
              <a:t>•Hyperloop picture-</a:t>
            </a:r>
            <a:r>
              <a:rPr lang="en-US" u="sng" dirty="0">
                <a:solidFill>
                  <a:schemeClr val="accent2"/>
                </a:solidFill>
              </a:rPr>
              <a:t>https://www.google.com/url?sa=i&amp;url=https%3A%2F%2Fimgur.com%2Fgallery%2Fhyperloop-aoxEduA&amp;psig=AOvVaw3F9kRhW_p2JvTCNTiaDbWY&amp;ust=1730651623987000&amp;source=images&amp;cd=vfe&amp;opi=89978449&amp;ved=0CBEQjhxqFwoTCIiRxdWxv4kDFQAAAAAdAAAAABAE</a:t>
            </a:r>
          </a:p>
          <a:p>
            <a:endParaRPr lang="en-US" dirty="0"/>
          </a:p>
          <a:p>
            <a:r>
              <a:rPr lang="en-US" dirty="0"/>
              <a:t>• Hyperloop in India ;- </a:t>
            </a:r>
            <a:r>
              <a:rPr lang="en-US" u="sng" dirty="0">
                <a:solidFill>
                  <a:schemeClr val="accent2"/>
                </a:solidFill>
              </a:rPr>
              <a:t>https://www.financialexpress.com/business/infrastructure/indias-1st-hyperloop-project-travel-between-mumbai-and-pune-in-just-25-mins-key-details-of-unique-project/1753602/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dirty="0" err="1">
                <a:solidFill>
                  <a:schemeClr val="accent2"/>
                </a:solidFill>
              </a:rPr>
              <a:t>Chatgpt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rgbClr val="FF6600"/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47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230D16-3A46-852D-175C-A323DA721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22123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7C53-2C43-B13F-8BD1-9F7A72E27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23837"/>
            <a:ext cx="6873240" cy="1600200"/>
          </a:xfrm>
        </p:spPr>
        <p:txBody>
          <a:bodyPr>
            <a:normAutofit/>
          </a:bodyPr>
          <a:lstStyle/>
          <a:p>
            <a:pPr algn="ctr"/>
            <a:r>
              <a:rPr lang="en-US" sz="3600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</a:t>
            </a:r>
            <a:endParaRPr lang="en-IN" sz="3600" u="sng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DD20EA6-725E-CB79-D07F-C48CD3FA885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 r="31250"/>
          <a:stretch>
            <a:fillRect/>
          </a:stretch>
        </p:blipFill>
        <p:spPr>
          <a:xfrm>
            <a:off x="7743824" y="685800"/>
            <a:ext cx="4148137" cy="583602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98D74-EE25-4DE1-403B-97247F111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0038" y="2000251"/>
            <a:ext cx="7259001" cy="4218433"/>
          </a:xfrm>
        </p:spPr>
        <p:txBody>
          <a:bodyPr>
            <a:normAutofit/>
          </a:bodyPr>
          <a:lstStyle/>
          <a:p>
            <a:pPr algn="just"/>
            <a:r>
              <a:rPr lang="en-IN" sz="1800" dirty="0"/>
              <a:t>• </a:t>
            </a:r>
            <a:r>
              <a:rPr lang="en-US" sz="1800" dirty="0"/>
              <a:t>Hyperloop is a proposed high-speed transportation system for both passengers and freight.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• The idea was popularized by Elon Musk in his 2013, envisioning a new mode of transport that could revolutionize long-distance travel.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• The system relies on </a:t>
            </a:r>
            <a:r>
              <a:rPr lang="en-US" sz="1800" dirty="0">
                <a:solidFill>
                  <a:srgbClr val="00B0F0"/>
                </a:solidFill>
              </a:rPr>
              <a:t>magnetic levitation (maglev)</a:t>
            </a:r>
            <a:r>
              <a:rPr lang="en-US" sz="1800" dirty="0"/>
              <a:t> and air pressure to minimize friction and allow for rapid acceleration and deceleration.</a:t>
            </a:r>
          </a:p>
          <a:p>
            <a:pPr algn="just"/>
            <a:endParaRPr lang="en-US" sz="1800" dirty="0"/>
          </a:p>
          <a:p>
            <a:pPr algn="just"/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824577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DE4DE-D26C-A16E-F94C-33025F583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639316"/>
            <a:ext cx="6873240" cy="1076325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accent3"/>
                </a:solidFill>
              </a:rPr>
              <a:t>Magnetic levitation </a:t>
            </a:r>
            <a:endParaRPr lang="en-IN" u="sng" dirty="0">
              <a:solidFill>
                <a:schemeClr val="accent3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B2183-BBF0-6865-6E30-0A43E4BAA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350" y="2247899"/>
            <a:ext cx="7044690" cy="3743325"/>
          </a:xfrm>
        </p:spPr>
        <p:txBody>
          <a:bodyPr/>
          <a:lstStyle/>
          <a:p>
            <a:pPr algn="just"/>
            <a:r>
              <a:rPr lang="en-US" sz="1800" dirty="0"/>
              <a:t>• Maglev (magnetic levitation) is a system of rail transport whose rolling stock is levitated by electromagnets rather than rolled on wheels, eliminating rolling resistance.</a:t>
            </a:r>
          </a:p>
          <a:p>
            <a:pPr algn="just"/>
            <a:endParaRPr lang="en-US" sz="1800" dirty="0"/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• Magnetic levitation (maglev) is a method by which an object is suspended with no support other than magnetic fields. </a:t>
            </a:r>
          </a:p>
          <a:p>
            <a:endParaRPr lang="en-IN" sz="1800" dirty="0"/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778EB-5B3E-6AE0-B727-CC19863B0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675" y="2247899"/>
            <a:ext cx="4319587" cy="3038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50727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42C-FB1A-D2BA-D779-0031CE28F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22731"/>
            <a:ext cx="10587038" cy="1116106"/>
          </a:xfrm>
        </p:spPr>
        <p:txBody>
          <a:bodyPr>
            <a:normAutofit/>
          </a:bodyPr>
          <a:lstStyle/>
          <a:p>
            <a:pPr algn="ctr"/>
            <a:r>
              <a:rPr lang="en-US" sz="3600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Eds &amp; </a:t>
            </a:r>
            <a:r>
              <a:rPr lang="en-US" sz="3600" u="sng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ems</a:t>
            </a:r>
            <a:endParaRPr lang="en-IN" sz="3600" u="sng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7B80F-223F-5F11-8EA9-7808C6A2A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388" y="1734672"/>
            <a:ext cx="10171859" cy="4484014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Different maglev systems achieve levitation in different ways, which broadly fall into two categories: </a:t>
            </a:r>
            <a:r>
              <a:rPr lang="en-US" sz="2000" b="1" dirty="0"/>
              <a:t>electromagnetic suspension (EMS</a:t>
            </a:r>
            <a:r>
              <a:rPr lang="en-US" sz="2000" dirty="0"/>
              <a:t>) and </a:t>
            </a:r>
            <a:r>
              <a:rPr lang="en-US" sz="2000" b="1" dirty="0"/>
              <a:t>electrodynamic suspension (EDS). </a:t>
            </a:r>
          </a:p>
          <a:p>
            <a:pPr algn="just"/>
            <a:endParaRPr lang="en-IN" sz="1800" dirty="0"/>
          </a:p>
          <a:p>
            <a:pPr algn="just"/>
            <a:r>
              <a:rPr lang="en-IN" sz="1800" dirty="0"/>
              <a:t>• </a:t>
            </a:r>
            <a:r>
              <a:rPr lang="en-US" sz="1800" u="sng" dirty="0"/>
              <a:t>Electromagnetic Suspension (EMS</a:t>
            </a:r>
            <a:r>
              <a:rPr lang="en-US" sz="1800" dirty="0"/>
              <a:t>):- EMS uses the attractive force between magnets present on the train’s sides , underside and on the guideway to levitate the train. It achieve high speed up to 1600 km per hr.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• </a:t>
            </a:r>
            <a:r>
              <a:rPr lang="en-US" sz="1800" u="sng" dirty="0"/>
              <a:t>Electrodynamic Suspension (EDS</a:t>
            </a:r>
            <a:r>
              <a:rPr lang="en-US" sz="1800" dirty="0"/>
              <a:t>) :- This system are similar to EMS in several respects, but the magnets are used to repel the train from the guideway rather than attract them. 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988414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6AF257-40CC-848E-F991-AC1A4DC43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9EFC-4AE8-00D7-57B4-ED8D922A9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50" y="195263"/>
            <a:ext cx="6873240" cy="1600200"/>
          </a:xfrm>
        </p:spPr>
        <p:txBody>
          <a:bodyPr/>
          <a:lstStyle/>
          <a:p>
            <a:pPr algn="ctr"/>
            <a:r>
              <a:rPr lang="en-US" u="sng" dirty="0">
                <a:solidFill>
                  <a:srgbClr val="FFFF00"/>
                </a:solidFill>
              </a:rPr>
              <a:t>Working principle of hyperloop</a:t>
            </a:r>
            <a:endParaRPr lang="en-IN" u="sng" dirty="0">
              <a:solidFill>
                <a:srgbClr val="FFFF00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F49904F-5E95-CFC0-59D5-068DCA1537E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8" t="1009" r="24047" b="-258"/>
          <a:stretch/>
        </p:blipFill>
        <p:spPr>
          <a:xfrm>
            <a:off x="7559040" y="764688"/>
            <a:ext cx="4408842" cy="591149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022E9-ECF9-A0BA-9F45-24B3A183F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2925" y="2085975"/>
            <a:ext cx="7016115" cy="4576762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• </a:t>
            </a:r>
            <a:r>
              <a:rPr lang="en-US" sz="1800" dirty="0"/>
              <a:t>The Hyperloop operates in a low-pressure environment within sealed tubes 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• Passenger or cargo pods are designed to be aerodynamic, minimizing drag as they travel through the tubes.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• The pods use magnetic levitation technology, either through EMS or EDS, to float above the track, eliminating friction and enabling smooth travel.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• The combination of low air resistance, magnetic levitation, and linear propulsion can enable speeds of over 700 miles per hour.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019606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1FAA-DFA1-48E5-F9E7-BB6000238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214313"/>
            <a:ext cx="7130415" cy="1271587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Components</a:t>
            </a:r>
            <a:endParaRPr lang="en-IN" u="sng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73B01-4BF7-45CC-51C4-9734EEBB8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8625" y="1757363"/>
            <a:ext cx="7130415" cy="4461322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r>
              <a:rPr lang="en-IN" sz="2600" dirty="0"/>
              <a:t>Pods</a:t>
            </a:r>
          </a:p>
          <a:p>
            <a:endParaRPr lang="en-IN" sz="2600" dirty="0"/>
          </a:p>
          <a:p>
            <a:pPr marL="342900" indent="-342900">
              <a:buAutoNum type="arabicPeriod"/>
            </a:pPr>
            <a:endParaRPr lang="en-IN" sz="2600" dirty="0"/>
          </a:p>
          <a:p>
            <a:r>
              <a:rPr lang="en-IN" sz="2600" dirty="0"/>
              <a:t>2. Tube </a:t>
            </a:r>
          </a:p>
          <a:p>
            <a:pPr marL="342900" indent="-342900">
              <a:buAutoNum type="arabicPeriod"/>
            </a:pPr>
            <a:endParaRPr lang="en-IN" sz="2600" dirty="0"/>
          </a:p>
          <a:p>
            <a:endParaRPr lang="en-IN" sz="2600" dirty="0"/>
          </a:p>
          <a:p>
            <a:r>
              <a:rPr lang="en-IN" sz="2600" dirty="0"/>
              <a:t>3. Propulsion</a:t>
            </a:r>
          </a:p>
          <a:p>
            <a:r>
              <a:rPr lang="en-IN" dirty="0"/>
              <a:t>   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7735BA5-2352-C30E-7236-7EBF0AEA53A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6" r="19836"/>
          <a:stretch>
            <a:fillRect/>
          </a:stretch>
        </p:blipFill>
        <p:spPr>
          <a:xfrm>
            <a:off x="5728447" y="960997"/>
            <a:ext cx="6034928" cy="53860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9108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ADB8-EF2A-B580-0B9F-E2778E29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257177"/>
            <a:ext cx="6873240" cy="1314449"/>
          </a:xfrm>
        </p:spPr>
        <p:txBody>
          <a:bodyPr>
            <a:normAutofit/>
          </a:bodyPr>
          <a:lstStyle/>
          <a:p>
            <a:pPr algn="ctr"/>
            <a:r>
              <a:rPr lang="en-US" sz="3600" u="sng" dirty="0">
                <a:solidFill>
                  <a:schemeClr val="accent5"/>
                </a:solidFill>
              </a:rPr>
              <a:t>pods</a:t>
            </a:r>
            <a:endParaRPr lang="en-IN" sz="3600" u="sng" dirty="0">
              <a:solidFill>
                <a:schemeClr val="accent5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14299-6D69-7B9E-E52C-92BE0596D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4330" y="1871662"/>
            <a:ext cx="7087553" cy="4347022"/>
          </a:xfrm>
        </p:spPr>
        <p:txBody>
          <a:bodyPr>
            <a:normAutofit/>
          </a:bodyPr>
          <a:lstStyle/>
          <a:p>
            <a:pPr algn="just"/>
            <a:r>
              <a:rPr lang="en-IN" sz="2000" dirty="0"/>
              <a:t>• Capsule-Like Design.</a:t>
            </a:r>
          </a:p>
          <a:p>
            <a:pPr algn="just"/>
            <a:endParaRPr lang="en-IN" sz="2000" dirty="0"/>
          </a:p>
          <a:p>
            <a:pPr algn="just"/>
            <a:r>
              <a:rPr lang="en-IN" sz="2000" dirty="0"/>
              <a:t>• </a:t>
            </a:r>
            <a:r>
              <a:rPr lang="en-US" sz="2000" dirty="0"/>
              <a:t>Utilize magnetic levitation to float above the track, eliminating friction.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• Capable of reaching speeds over 700 miles per hour.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• Equipped with comfortable seating and safety features for passengers.</a:t>
            </a:r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44ECF5-985C-BCCD-2F8A-FD162083F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727" y="1571626"/>
            <a:ext cx="4847273" cy="3329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61908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DF1C3-B681-14C5-A032-DD49D58D0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1000"/>
            <a:ext cx="6873240" cy="1476375"/>
          </a:xfrm>
        </p:spPr>
        <p:txBody>
          <a:bodyPr>
            <a:normAutofit/>
          </a:bodyPr>
          <a:lstStyle/>
          <a:p>
            <a:pPr algn="ctr"/>
            <a:r>
              <a:rPr lang="en-US" sz="36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tube</a:t>
            </a:r>
            <a:endParaRPr lang="en-IN" sz="3600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5381FC1-F4B7-0896-9BBF-FD20E9968A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2" r="30031"/>
          <a:stretch/>
        </p:blipFill>
        <p:spPr>
          <a:xfrm>
            <a:off x="7078027" y="470039"/>
            <a:ext cx="4799648" cy="6145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4B81C-4F32-DFFE-9875-FCAF32E23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350" y="2114551"/>
            <a:ext cx="6343650" cy="4104134"/>
          </a:xfrm>
        </p:spPr>
        <p:txBody>
          <a:bodyPr/>
          <a:lstStyle/>
          <a:p>
            <a:pPr algn="just"/>
            <a:r>
              <a:rPr lang="en-IN" sz="1800" dirty="0"/>
              <a:t>•</a:t>
            </a:r>
            <a:r>
              <a:rPr lang="en-US" sz="1800" dirty="0"/>
              <a:t>The tube is made  of steel and high strength glass </a:t>
            </a:r>
            <a:r>
              <a:rPr lang="en-US" sz="1800" dirty="0" err="1"/>
              <a:t>fibre</a:t>
            </a:r>
            <a:r>
              <a:rPr lang="en-US" sz="1800" dirty="0"/>
              <a:t>.</a:t>
            </a:r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algn="just"/>
            <a:r>
              <a:rPr lang="en-IN" sz="1800" dirty="0"/>
              <a:t>• </a:t>
            </a:r>
            <a:r>
              <a:rPr lang="en-US" sz="1800" dirty="0"/>
              <a:t>The tube is designed to maintain a low-pressure environment, reducing air resistance 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sz="1800" dirty="0"/>
              <a:t>• The tubes are often envisioned to be straight and elevated, minimizing land use and enabling higher speeds.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7228902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1040</TotalTime>
  <Words>818</Words>
  <Application>Microsoft Office PowerPoint</Application>
  <PresentationFormat>Widescreen</PresentationFormat>
  <Paragraphs>96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Arial Narrow</vt:lpstr>
      <vt:lpstr>Century Gothic</vt:lpstr>
      <vt:lpstr>Vapor Trail</vt:lpstr>
      <vt:lpstr>HYPERLOOP the fifth form of transportation</vt:lpstr>
      <vt:lpstr>INTRODUCTION</vt:lpstr>
      <vt:lpstr>Magnetic levitation </vt:lpstr>
      <vt:lpstr>Eds &amp; ems</vt:lpstr>
      <vt:lpstr>PowerPoint Presentation</vt:lpstr>
      <vt:lpstr>Working principle of hyperloop</vt:lpstr>
      <vt:lpstr>Components</vt:lpstr>
      <vt:lpstr>pods</vt:lpstr>
      <vt:lpstr>tube</vt:lpstr>
      <vt:lpstr>propulsion</vt:lpstr>
      <vt:lpstr>PowerPoint Presentation</vt:lpstr>
      <vt:lpstr>advantages</vt:lpstr>
      <vt:lpstr>DRawbacks</vt:lpstr>
      <vt:lpstr>Hyperloop in india</vt:lpstr>
      <vt:lpstr>LIST OF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HYPERLOOP the fifth form of transportation</dc:title>
  <dc:creator>Administrator</dc:creator>
  <cp:lastModifiedBy>kashish .</cp:lastModifiedBy>
  <cp:revision>18</cp:revision>
  <dcterms:created xsi:type="dcterms:W3CDTF">2024-10-05T15:54:33Z</dcterms:created>
  <dcterms:modified xsi:type="dcterms:W3CDTF">2024-11-03T05:19:37Z</dcterms:modified>
</cp:coreProperties>
</file>